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1A0E-5A6C-4C57-B533-AD0845BD5254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D4F6-8A78-46D4-9833-5F3103EA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3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a dream speech snippet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998D-DDFB-4297-8D87-B28125F141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DWWy4CMh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c-jOVaAssmE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DAQB1sA9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144562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Think back to the “I have a dream speech”…</a:t>
            </a:r>
          </a:p>
          <a:p>
            <a:r>
              <a:rPr lang="en-US" dirty="0" smtClean="0"/>
              <a:t>What is the main point of this speech?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919484">
            <a:off x="7090346" y="1037167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1) Main Idea!</a:t>
            </a:r>
          </a:p>
        </p:txBody>
      </p:sp>
      <p:pic>
        <p:nvPicPr>
          <p:cNvPr id="23554" name="Picture 2" descr="Image result for i have a dre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0937" y="3132667"/>
            <a:ext cx="91440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3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87630"/>
            <a:ext cx="10131425" cy="665408"/>
          </a:xfrm>
        </p:spPr>
        <p:txBody>
          <a:bodyPr/>
          <a:lstStyle/>
          <a:p>
            <a:r>
              <a:rPr lang="en-US" dirty="0" smtClean="0"/>
              <a:t>The Conflict Deepens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4" y="1060241"/>
            <a:ext cx="4995334" cy="45807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American war tactics caused enormous Vietcong losses but…</a:t>
            </a:r>
          </a:p>
          <a:p>
            <a:pPr lvl="1"/>
            <a:r>
              <a:rPr lang="en-US" dirty="0" smtClean="0"/>
              <a:t>People with in LBJ’s Administration believed</a:t>
            </a:r>
          </a:p>
          <a:p>
            <a:pPr lvl="2"/>
            <a:r>
              <a:rPr lang="en-US" dirty="0" smtClean="0"/>
              <a:t>that the ground battles and air attacks still could not win the war.</a:t>
            </a:r>
          </a:p>
          <a:p>
            <a:r>
              <a:rPr lang="en-US" dirty="0" smtClean="0"/>
              <a:t>Also…</a:t>
            </a:r>
          </a:p>
          <a:p>
            <a:pPr lvl="1"/>
            <a:r>
              <a:rPr lang="en-US" dirty="0" smtClean="0"/>
              <a:t>American public opposition to the war began to grow</a:t>
            </a:r>
          </a:p>
          <a:p>
            <a:r>
              <a:rPr lang="en-US" dirty="0" smtClean="0"/>
              <a:t>November 22, 1963</a:t>
            </a:r>
            <a:endParaRPr lang="en-US" dirty="0"/>
          </a:p>
          <a:p>
            <a:pPr lvl="1"/>
            <a:r>
              <a:rPr lang="en-US" dirty="0"/>
              <a:t>Kennedy traveled to Dallas for a campaign trip</a:t>
            </a:r>
          </a:p>
          <a:p>
            <a:pPr lvl="1"/>
            <a:r>
              <a:rPr lang="en-US" dirty="0"/>
              <a:t>Crowds of excited people lined the streets and waved to the Kennedys. </a:t>
            </a:r>
          </a:p>
          <a:p>
            <a:pPr lvl="1"/>
            <a:r>
              <a:rPr lang="en-US" dirty="0"/>
              <a:t>The car turned off Main Street at </a:t>
            </a:r>
            <a:r>
              <a:rPr lang="en-US" dirty="0" err="1"/>
              <a:t>Dealey</a:t>
            </a:r>
            <a:r>
              <a:rPr lang="en-US" dirty="0"/>
              <a:t> Plaza around 12:30 p.m.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1514" y="287630"/>
            <a:ext cx="4995332" cy="63965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</a:t>
            </a:r>
            <a:r>
              <a:rPr lang="en-US" dirty="0"/>
              <a:t>it was passing the Texas School Book </a:t>
            </a:r>
            <a:r>
              <a:rPr lang="en-US" dirty="0" smtClean="0"/>
              <a:t>Depository…</a:t>
            </a:r>
          </a:p>
          <a:p>
            <a:pPr lvl="1"/>
            <a:r>
              <a:rPr lang="en-US" dirty="0" smtClean="0"/>
              <a:t>gunfire </a:t>
            </a:r>
            <a:r>
              <a:rPr lang="en-US" dirty="0"/>
              <a:t>suddenly reverberated in the plaza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Bullets struck the president's neck and head and he slumped over toward Mrs. Kennedy.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governor was also hit in the chest. </a:t>
            </a:r>
            <a:endParaRPr lang="en-US" dirty="0" smtClean="0"/>
          </a:p>
          <a:p>
            <a:pPr lvl="1"/>
            <a:r>
              <a:rPr lang="en-US" dirty="0"/>
              <a:t>The president's body was brought to Love Field and placed on </a:t>
            </a:r>
            <a:r>
              <a:rPr lang="en-US" i="1" dirty="0"/>
              <a:t>Air Force One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Before </a:t>
            </a:r>
            <a:r>
              <a:rPr lang="en-US" dirty="0"/>
              <a:t>the plane took off, a grim-faced Lyndon B. Johnson stood in the tight, crowded compartment and took the oath of </a:t>
            </a:r>
            <a:r>
              <a:rPr lang="en-US" dirty="0" smtClean="0"/>
              <a:t>office.</a:t>
            </a:r>
          </a:p>
          <a:p>
            <a:r>
              <a:rPr lang="en-US" dirty="0"/>
              <a:t>Less than an hour earlier, police had arrested Lee Harvey Oswald, a recently hired employee at the Texas School Book Depository.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/>
              <a:t>was being held for the assassination of President Kennedy and the fatal shooting, shortly afterward, of Patrolman J. D. </a:t>
            </a:r>
            <a:r>
              <a:rPr lang="en-US" dirty="0" err="1"/>
              <a:t>Tippit</a:t>
            </a:r>
            <a:r>
              <a:rPr lang="en-US" dirty="0"/>
              <a:t> on a Dallas street</a:t>
            </a:r>
            <a:r>
              <a:rPr lang="en-US" dirty="0" smtClean="0"/>
              <a:t>.</a:t>
            </a:r>
          </a:p>
          <a:p>
            <a:r>
              <a:rPr lang="en-US" dirty="0"/>
              <a:t>On Sunday morning, November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Oswald </a:t>
            </a:r>
            <a:r>
              <a:rPr lang="en-US" dirty="0"/>
              <a:t>was scheduled to be transferred from police headquarters to the county jail. </a:t>
            </a:r>
            <a:endParaRPr lang="en-US" dirty="0" smtClean="0"/>
          </a:p>
          <a:p>
            <a:pPr lvl="1"/>
            <a:r>
              <a:rPr lang="en-US" dirty="0" smtClean="0"/>
              <a:t>Viewers </a:t>
            </a:r>
            <a:r>
              <a:rPr lang="en-US" dirty="0"/>
              <a:t>across America watching the live television </a:t>
            </a:r>
            <a:r>
              <a:rPr lang="en-US" dirty="0" smtClean="0"/>
              <a:t>coverage </a:t>
            </a:r>
            <a:r>
              <a:rPr lang="en-US" dirty="0"/>
              <a:t>suddenly saw a man aim a pistol and fire at point blank range.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assailant was identified as Jack Ruby, a local nightclub owner. </a:t>
            </a:r>
            <a:endParaRPr lang="en-US" dirty="0" smtClean="0"/>
          </a:p>
          <a:p>
            <a:pPr lvl="1"/>
            <a:r>
              <a:rPr lang="en-US" dirty="0" smtClean="0"/>
              <a:t>Oswald </a:t>
            </a:r>
            <a:r>
              <a:rPr lang="en-US" dirty="0"/>
              <a:t>died two hours later at Parkland Hospital.</a:t>
            </a:r>
          </a:p>
        </p:txBody>
      </p:sp>
      <p:pic>
        <p:nvPicPr>
          <p:cNvPr id="3076" name="Picture 4" descr="Image result for lee harvey osw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05" y="4989893"/>
            <a:ext cx="1351607" cy="15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jack ru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67" y="4989894"/>
            <a:ext cx="1166438" cy="15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allas book deposi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8" y="133529"/>
            <a:ext cx="8770853" cy="66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view from dallas book deposi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89" y="133529"/>
            <a:ext cx="8776292" cy="65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jfk assassinat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89" y="133529"/>
            <a:ext cx="8776292" cy="66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lbj sworn 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0" y="130682"/>
            <a:ext cx="8771762" cy="67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xplosion 1 12"/>
          <p:cNvSpPr/>
          <p:nvPr/>
        </p:nvSpPr>
        <p:spPr>
          <a:xfrm rot="919484">
            <a:off x="10124185" y="306274"/>
            <a:ext cx="2064230" cy="15079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JFK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4436" y="2065867"/>
            <a:ext cx="6481482" cy="1737602"/>
          </a:xfrm>
        </p:spPr>
        <p:txBody>
          <a:bodyPr/>
          <a:lstStyle/>
          <a:p>
            <a:r>
              <a:rPr lang="en-US" sz="3200" dirty="0"/>
              <a:t>What </a:t>
            </a:r>
            <a:r>
              <a:rPr lang="en-US" sz="3200" dirty="0" smtClean="0"/>
              <a:t>was </a:t>
            </a:r>
            <a:r>
              <a:rPr lang="en-US" sz="3200" dirty="0"/>
              <a:t>the “main idea” of the reasoning behind the Vietnam War?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09" y="393606"/>
            <a:ext cx="3986119" cy="60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1 6"/>
          <p:cNvSpPr/>
          <p:nvPr/>
        </p:nvSpPr>
        <p:spPr>
          <a:xfrm rot="919484">
            <a:off x="848368" y="4049438"/>
            <a:ext cx="2064230" cy="15079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Exit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11-7 From Camelot to the Tall Texan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1960’s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2" y="191589"/>
            <a:ext cx="10131425" cy="592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Election of 1960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2" y="783772"/>
            <a:ext cx="4995334" cy="58652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John F. Kennedy v. Richard Nixon</a:t>
            </a:r>
          </a:p>
          <a:p>
            <a:pPr lvl="1"/>
            <a:r>
              <a:rPr lang="en-US" dirty="0" smtClean="0"/>
              <a:t>Kennedy promised programs to help poor and elderly</a:t>
            </a:r>
          </a:p>
          <a:p>
            <a:pPr lvl="1"/>
            <a:r>
              <a:rPr lang="en-US" dirty="0" smtClean="0"/>
              <a:t>Nixon promised to continue Eisenhower’s policies</a:t>
            </a:r>
          </a:p>
          <a:p>
            <a:r>
              <a:rPr lang="en-US" dirty="0" smtClean="0"/>
              <a:t>JFK’s Profile</a:t>
            </a:r>
          </a:p>
          <a:p>
            <a:pPr lvl="1"/>
            <a:r>
              <a:rPr lang="en-US" dirty="0" smtClean="0"/>
              <a:t>Wealthy and powerful political family</a:t>
            </a:r>
          </a:p>
          <a:p>
            <a:pPr lvl="1"/>
            <a:r>
              <a:rPr lang="en-US" dirty="0" smtClean="0"/>
              <a:t>WW II Navy Veteran</a:t>
            </a:r>
          </a:p>
          <a:p>
            <a:pPr lvl="1"/>
            <a:r>
              <a:rPr lang="en-US" dirty="0" smtClean="0"/>
              <a:t>Received military honors for saving a crew members life</a:t>
            </a:r>
          </a:p>
          <a:p>
            <a:pPr lvl="1"/>
            <a:r>
              <a:rPr lang="en-US" dirty="0" smtClean="0"/>
              <a:t>Successful ran for House and Senate</a:t>
            </a:r>
          </a:p>
          <a:p>
            <a:pPr lvl="1"/>
            <a:r>
              <a:rPr lang="en-US" dirty="0" smtClean="0"/>
              <a:t>Won Pulitzer Prize for his book </a:t>
            </a:r>
            <a:r>
              <a:rPr lang="en-US" i="1" dirty="0" smtClean="0"/>
              <a:t>Profiles in Courage</a:t>
            </a:r>
          </a:p>
          <a:p>
            <a:r>
              <a:rPr lang="en-US" dirty="0" smtClean="0"/>
              <a:t>1960 Campaign</a:t>
            </a:r>
          </a:p>
          <a:p>
            <a:pPr lvl="1"/>
            <a:r>
              <a:rPr lang="en-US" dirty="0" smtClean="0"/>
              <a:t>JFK behind most of the race because he was Roman Catholic</a:t>
            </a:r>
          </a:p>
          <a:p>
            <a:pPr lvl="1"/>
            <a:r>
              <a:rPr lang="en-US" dirty="0" smtClean="0"/>
              <a:t>People not comfortable voting for a Catholic</a:t>
            </a:r>
          </a:p>
          <a:p>
            <a:pPr lvl="1"/>
            <a:r>
              <a:rPr lang="en-US" dirty="0" smtClean="0"/>
              <a:t>Thought more allegiance to church versus nation</a:t>
            </a:r>
          </a:p>
          <a:p>
            <a:pPr lvl="2"/>
            <a:r>
              <a:rPr lang="en-US" dirty="0" smtClean="0"/>
              <a:t>JFK emphasized separation of Church and State during his campaign</a:t>
            </a:r>
          </a:p>
          <a:p>
            <a:r>
              <a:rPr lang="en-US" dirty="0" smtClean="0"/>
              <a:t>Turning Point came during…</a:t>
            </a:r>
          </a:p>
          <a:p>
            <a:pPr lvl="1"/>
            <a:r>
              <a:rPr lang="en-US" dirty="0" smtClean="0"/>
              <a:t>First televised Presidential debates</a:t>
            </a:r>
          </a:p>
          <a:p>
            <a:pPr lvl="2"/>
            <a:r>
              <a:rPr lang="en-US" dirty="0" smtClean="0"/>
              <a:t>People saw a youthful, handsome, energetic JFK</a:t>
            </a:r>
          </a:p>
          <a:p>
            <a:pPr lvl="2"/>
            <a:r>
              <a:rPr lang="en-US" dirty="0" smtClean="0"/>
              <a:t>People saw a tired and sick looking Nixon</a:t>
            </a:r>
          </a:p>
          <a:p>
            <a:pPr lvl="1"/>
            <a:r>
              <a:rPr lang="en-US" dirty="0" smtClean="0"/>
              <a:t>Many voted for JFK because of these debates</a:t>
            </a:r>
          </a:p>
          <a:p>
            <a:pPr lvl="2"/>
            <a:r>
              <a:rPr lang="en-US" dirty="0" smtClean="0"/>
              <a:t>JFK won by less than 1% of the vote</a:t>
            </a:r>
          </a:p>
        </p:txBody>
      </p:sp>
      <p:pic>
        <p:nvPicPr>
          <p:cNvPr id="1026" name="Picture 2" descr="Image result for election of 19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91" y="487680"/>
            <a:ext cx="4219762" cy="32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ion of 1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68" y="3919228"/>
            <a:ext cx="4479208" cy="25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ction of 1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48" y="1929584"/>
            <a:ext cx="1871405" cy="18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lection of 19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12" y="4286690"/>
            <a:ext cx="1764478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JF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49" y="0"/>
            <a:ext cx="10110908" cy="67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1 9"/>
          <p:cNvSpPr/>
          <p:nvPr/>
        </p:nvSpPr>
        <p:spPr>
          <a:xfrm rot="919484">
            <a:off x="9896495" y="157431"/>
            <a:ext cx="2338711" cy="17633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Kenndedy</a:t>
            </a:r>
            <a:r>
              <a:rPr lang="en-US" dirty="0" smtClean="0"/>
              <a:t> Provided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9966"/>
            <a:ext cx="10131425" cy="396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Domestic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1" y="870208"/>
            <a:ext cx="4709054" cy="576262"/>
          </a:xfrm>
        </p:spPr>
        <p:txBody>
          <a:bodyPr/>
          <a:lstStyle/>
          <a:p>
            <a:r>
              <a:rPr lang="en-US" dirty="0" smtClean="0"/>
              <a:t>The New Frontier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6661" y="1446470"/>
            <a:ext cx="4996923" cy="2920998"/>
          </a:xfrm>
        </p:spPr>
        <p:txBody>
          <a:bodyPr/>
          <a:lstStyle/>
          <a:p>
            <a:r>
              <a:rPr lang="en-US" dirty="0" smtClean="0"/>
              <a:t>JFK’s Domestic Agenda</a:t>
            </a:r>
          </a:p>
          <a:p>
            <a:pPr lvl="1"/>
            <a:r>
              <a:rPr lang="en-US" dirty="0" smtClean="0"/>
              <a:t>Increased Gov. spending on social programs</a:t>
            </a:r>
          </a:p>
          <a:p>
            <a:pPr lvl="1"/>
            <a:r>
              <a:rPr lang="en-US" dirty="0" smtClean="0"/>
              <a:t>Additional money for education</a:t>
            </a:r>
          </a:p>
          <a:p>
            <a:pPr lvl="1"/>
            <a:r>
              <a:rPr lang="en-US" dirty="0" smtClean="0"/>
              <a:t>Set up programs to help poor obtain jobs</a:t>
            </a:r>
          </a:p>
          <a:p>
            <a:pPr lvl="1"/>
            <a:r>
              <a:rPr lang="en-US" dirty="0" smtClean="0"/>
              <a:t>Congress rejected – too expensive</a:t>
            </a:r>
          </a:p>
          <a:p>
            <a:pPr lvl="1"/>
            <a:r>
              <a:rPr lang="en-US" dirty="0" smtClean="0"/>
              <a:t>May 1961 - Promised that the US would put a man on the moon by the end of the decade</a:t>
            </a:r>
          </a:p>
          <a:p>
            <a:r>
              <a:rPr lang="en-US" dirty="0" smtClean="0"/>
              <a:t>Never finished his vision for the 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14636" y="143527"/>
            <a:ext cx="4722813" cy="576262"/>
          </a:xfrm>
        </p:spPr>
        <p:txBody>
          <a:bodyPr/>
          <a:lstStyle/>
          <a:p>
            <a:r>
              <a:rPr lang="en-US" dirty="0" smtClean="0"/>
              <a:t>The Great Society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69961" y="773371"/>
            <a:ext cx="5647297" cy="58590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LBJ’s Domestic Agenda – WAR on Poverty</a:t>
            </a:r>
          </a:p>
          <a:p>
            <a:r>
              <a:rPr lang="en-US" dirty="0" smtClean="0"/>
              <a:t>People should not live in poverty, go hungry, or be denied a good education</a:t>
            </a:r>
          </a:p>
          <a:p>
            <a:pPr lvl="1"/>
            <a:r>
              <a:rPr lang="en-US" dirty="0" smtClean="0"/>
              <a:t>Head Start Program – preschool for low income families</a:t>
            </a:r>
          </a:p>
          <a:p>
            <a:pPr lvl="1"/>
            <a:r>
              <a:rPr lang="en-US" dirty="0" smtClean="0"/>
              <a:t>Upward Bound – helped low income students attend college</a:t>
            </a:r>
          </a:p>
          <a:p>
            <a:pPr lvl="1"/>
            <a:r>
              <a:rPr lang="en-US" dirty="0" smtClean="0"/>
              <a:t>Medicare – helped pay medical care for seniors</a:t>
            </a:r>
          </a:p>
          <a:p>
            <a:pPr lvl="1"/>
            <a:r>
              <a:rPr lang="en-US" dirty="0" smtClean="0"/>
              <a:t>Medicaid – helped low income people pay their hospital bills</a:t>
            </a:r>
          </a:p>
          <a:p>
            <a:pPr lvl="1"/>
            <a:r>
              <a:rPr lang="en-US" dirty="0" smtClean="0"/>
              <a:t>Food Stamps</a:t>
            </a:r>
          </a:p>
          <a:p>
            <a:pPr lvl="1"/>
            <a:r>
              <a:rPr lang="en-US" dirty="0" smtClean="0"/>
              <a:t>Department of Housing &amp; Urban Development (HUD) – funded public housing projects for low income people</a:t>
            </a:r>
          </a:p>
          <a:p>
            <a:pPr lvl="1"/>
            <a:r>
              <a:rPr lang="en-US" dirty="0" smtClean="0"/>
              <a:t>Doubled amount of Federal money spent on education</a:t>
            </a:r>
          </a:p>
          <a:p>
            <a:r>
              <a:rPr lang="en-US" dirty="0" smtClean="0"/>
              <a:t>Civil Rights Act of 1964</a:t>
            </a:r>
          </a:p>
          <a:p>
            <a:pPr lvl="1"/>
            <a:r>
              <a:rPr lang="en-US" dirty="0" smtClean="0"/>
              <a:t>Completed work started by JFK</a:t>
            </a:r>
          </a:p>
          <a:p>
            <a:pPr lvl="1"/>
            <a:r>
              <a:rPr lang="en-US" dirty="0" smtClean="0"/>
              <a:t>Prohibited discrimination against African Americans in</a:t>
            </a:r>
          </a:p>
          <a:p>
            <a:pPr lvl="2"/>
            <a:r>
              <a:rPr lang="en-US" dirty="0" smtClean="0"/>
              <a:t>Employment</a:t>
            </a:r>
          </a:p>
          <a:p>
            <a:pPr lvl="2"/>
            <a:r>
              <a:rPr lang="en-US" dirty="0" smtClean="0"/>
              <a:t>Voting</a:t>
            </a:r>
          </a:p>
          <a:p>
            <a:pPr lvl="2"/>
            <a:r>
              <a:rPr lang="en-US" dirty="0" smtClean="0"/>
              <a:t>Public accommodations</a:t>
            </a:r>
          </a:p>
          <a:p>
            <a:pPr lvl="1"/>
            <a:r>
              <a:rPr lang="en-US" dirty="0" smtClean="0"/>
              <a:t>Also banned any discrimination by </a:t>
            </a:r>
          </a:p>
          <a:p>
            <a:pPr lvl="2"/>
            <a:r>
              <a:rPr lang="en-US" dirty="0" smtClean="0"/>
              <a:t>Race, color, sex, religion, or national origin</a:t>
            </a:r>
          </a:p>
          <a:p>
            <a:r>
              <a:rPr lang="en-US" dirty="0" smtClean="0"/>
              <a:t>Voting Rights Act of 1965</a:t>
            </a:r>
          </a:p>
          <a:p>
            <a:pPr lvl="1"/>
            <a:r>
              <a:rPr lang="en-US" dirty="0"/>
              <a:t>aimed to overcome legal barriers at the state and local levels that prevented African Americans from exercising their right to </a:t>
            </a:r>
            <a:r>
              <a:rPr lang="en-US" dirty="0" smtClean="0"/>
              <a:t>vote</a:t>
            </a:r>
          </a:p>
          <a:p>
            <a:pPr lvl="1"/>
            <a:r>
              <a:rPr lang="en-US" dirty="0" smtClean="0"/>
              <a:t>Ended literacy tests and investigated poll taxes</a:t>
            </a:r>
          </a:p>
          <a:p>
            <a:pPr lvl="1"/>
            <a:r>
              <a:rPr lang="en-US" dirty="0" smtClean="0"/>
              <a:t>Provided federal oversee for voter registration where less than 50% on the non-white population had registered to vote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008" y="2732640"/>
            <a:ext cx="1781175" cy="2571750"/>
          </a:xfrm>
          <a:prstGeom prst="rect">
            <a:avLst/>
          </a:prstGeom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367468"/>
            <a:ext cx="4981879" cy="23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1 9"/>
          <p:cNvSpPr/>
          <p:nvPr/>
        </p:nvSpPr>
        <p:spPr>
          <a:xfrm rot="919484">
            <a:off x="4065463" y="615616"/>
            <a:ext cx="2085664" cy="16435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LBJ’s Agenda</a:t>
            </a:r>
            <a:r>
              <a:rPr lang="en-US" dirty="0"/>
              <a:t>?</a:t>
            </a:r>
          </a:p>
        </p:txBody>
      </p:sp>
      <p:sp>
        <p:nvSpPr>
          <p:cNvPr id="11" name="Explosion 1 10"/>
          <p:cNvSpPr/>
          <p:nvPr/>
        </p:nvSpPr>
        <p:spPr>
          <a:xfrm rot="919484">
            <a:off x="10055313" y="-48399"/>
            <a:ext cx="2731076" cy="16435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) Foreshadow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2" y="374468"/>
            <a:ext cx="10131425" cy="735875"/>
          </a:xfrm>
        </p:spPr>
        <p:txBody>
          <a:bodyPr/>
          <a:lstStyle/>
          <a:p>
            <a:r>
              <a:rPr lang="en-US" dirty="0" smtClean="0"/>
              <a:t>Cold War confrontations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2" y="1216901"/>
            <a:ext cx="4995334" cy="5499463"/>
          </a:xfrm>
        </p:spPr>
        <p:txBody>
          <a:bodyPr>
            <a:normAutofit/>
          </a:bodyPr>
          <a:lstStyle/>
          <a:p>
            <a:r>
              <a:rPr lang="en-US" dirty="0" smtClean="0"/>
              <a:t>JFK continued the anti-Communist policies of his predecessors</a:t>
            </a:r>
          </a:p>
          <a:p>
            <a:r>
              <a:rPr lang="en-US" dirty="0" smtClean="0"/>
              <a:t>But with a few changes…</a:t>
            </a:r>
          </a:p>
          <a:p>
            <a:pPr lvl="1"/>
            <a:r>
              <a:rPr lang="en-US" dirty="0" smtClean="0"/>
              <a:t>Increased spending on nuclear arms</a:t>
            </a:r>
          </a:p>
          <a:p>
            <a:pPr lvl="1"/>
            <a:r>
              <a:rPr lang="en-US" dirty="0" smtClean="0"/>
              <a:t>Tried to convince USSR to agree to ban nuclear testing</a:t>
            </a:r>
          </a:p>
          <a:p>
            <a:pPr lvl="1"/>
            <a:r>
              <a:rPr lang="en-US" dirty="0" smtClean="0"/>
              <a:t>Counter Soviet sponsored guerrilla warfare fighting around the world with American special forces trained in the same manner (</a:t>
            </a:r>
            <a:r>
              <a:rPr lang="en-US" dirty="0"/>
              <a:t>G</a:t>
            </a:r>
            <a:r>
              <a:rPr lang="en-US" dirty="0" smtClean="0"/>
              <a:t>reen Berets)</a:t>
            </a:r>
          </a:p>
          <a:p>
            <a:pPr lvl="1"/>
            <a:r>
              <a:rPr lang="en-US" dirty="0" smtClean="0"/>
              <a:t>Believed in foreign aid to poor nations to try and make the promises of communism less attractive</a:t>
            </a:r>
          </a:p>
          <a:p>
            <a:pPr lvl="2"/>
            <a:r>
              <a:rPr lang="en-US" dirty="0" smtClean="0"/>
              <a:t>Peace Corps </a:t>
            </a:r>
          </a:p>
          <a:p>
            <a:pPr lvl="3"/>
            <a:r>
              <a:rPr lang="en-US" dirty="0" smtClean="0"/>
              <a:t>Americans volunteering to work as teachers, health workers, and agricultural advisors</a:t>
            </a:r>
          </a:p>
          <a:p>
            <a:pPr lvl="2"/>
            <a:r>
              <a:rPr lang="en-US" dirty="0" smtClean="0"/>
              <a:t>Alliance for Progress</a:t>
            </a:r>
          </a:p>
          <a:p>
            <a:pPr lvl="3"/>
            <a:r>
              <a:rPr lang="en-US" dirty="0" smtClean="0"/>
              <a:t>Development plan for Latin America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638" y="4129728"/>
            <a:ext cx="2468880" cy="2468880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37" y="1110343"/>
            <a:ext cx="5125311" cy="28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uclear miss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4129728"/>
            <a:ext cx="3457800" cy="25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469" y="374469"/>
            <a:ext cx="5806438" cy="644434"/>
          </a:xfrm>
        </p:spPr>
        <p:txBody>
          <a:bodyPr/>
          <a:lstStyle/>
          <a:p>
            <a:r>
              <a:rPr lang="en-US" dirty="0" smtClean="0"/>
              <a:t>Cold War Confrontations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632858"/>
            <a:ext cx="4995334" cy="50422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Bay of Pigs - 1959</a:t>
            </a:r>
          </a:p>
          <a:p>
            <a:pPr lvl="1"/>
            <a:r>
              <a:rPr lang="en-US" dirty="0" smtClean="0"/>
              <a:t>Fidel Castro seizes power &amp; forms alliance with USSR</a:t>
            </a:r>
          </a:p>
          <a:p>
            <a:pPr lvl="1"/>
            <a:r>
              <a:rPr lang="en-US" dirty="0" smtClean="0"/>
              <a:t>CIA planned to overthrow Castro</a:t>
            </a:r>
          </a:p>
          <a:p>
            <a:pPr lvl="1"/>
            <a:r>
              <a:rPr lang="en-US" dirty="0" smtClean="0"/>
              <a:t>1,500 CIA trained Cuban exiles landed at the Bay of Pigs</a:t>
            </a:r>
          </a:p>
          <a:p>
            <a:pPr lvl="1"/>
            <a:r>
              <a:rPr lang="en-US" dirty="0" smtClean="0"/>
              <a:t>JFK had doubts but went along with plan</a:t>
            </a:r>
          </a:p>
          <a:p>
            <a:pPr lvl="1"/>
            <a:r>
              <a:rPr lang="en-US" dirty="0" smtClean="0"/>
              <a:t>Invasion was crushed by Castro</a:t>
            </a:r>
          </a:p>
          <a:p>
            <a:r>
              <a:rPr lang="en-US" dirty="0" smtClean="0"/>
              <a:t>Consequences</a:t>
            </a:r>
          </a:p>
          <a:p>
            <a:pPr lvl="1"/>
            <a:r>
              <a:rPr lang="en-US" dirty="0" smtClean="0"/>
              <a:t>JFK lost faith in military and intelligence advice</a:t>
            </a:r>
          </a:p>
          <a:p>
            <a:pPr lvl="1"/>
            <a:r>
              <a:rPr lang="en-US" dirty="0" smtClean="0"/>
              <a:t>Latin America lost faith in JFK</a:t>
            </a:r>
          </a:p>
          <a:p>
            <a:pPr lvl="1"/>
            <a:r>
              <a:rPr lang="en-US" dirty="0" smtClean="0"/>
              <a:t>Soviet leader Khrushchev thought JFK was weak and could be bullied</a:t>
            </a:r>
          </a:p>
          <a:p>
            <a:r>
              <a:rPr lang="en-US" dirty="0" smtClean="0"/>
              <a:t>Berlin Wall</a:t>
            </a:r>
          </a:p>
          <a:p>
            <a:pPr lvl="1"/>
            <a:r>
              <a:rPr lang="en-US" dirty="0" smtClean="0"/>
              <a:t>Summer 1961 after large # of East Germans fled to West Germany through West Berlin</a:t>
            </a:r>
          </a:p>
          <a:p>
            <a:pPr lvl="1"/>
            <a:r>
              <a:rPr lang="en-US" dirty="0" smtClean="0"/>
              <a:t>East Germany with support of the Soviets erected the Berlin Wall</a:t>
            </a:r>
          </a:p>
          <a:p>
            <a:pPr lvl="1"/>
            <a:r>
              <a:rPr lang="en-US" dirty="0" smtClean="0"/>
              <a:t>US and allies protested but could do nothing to stop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1018903"/>
            <a:ext cx="4995332" cy="53165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Cuban Missile Crisis – 1962</a:t>
            </a:r>
          </a:p>
          <a:p>
            <a:pPr lvl="1"/>
            <a:r>
              <a:rPr lang="en-US" dirty="0" smtClean="0"/>
              <a:t>US spy plan discovered that the Soviets were building nuclear missile launch sites on the island</a:t>
            </a:r>
          </a:p>
          <a:p>
            <a:pPr lvl="1"/>
            <a:r>
              <a:rPr lang="en-US" dirty="0" smtClean="0"/>
              <a:t>JFK ordered blockade of Cuba</a:t>
            </a:r>
          </a:p>
          <a:p>
            <a:pPr lvl="1"/>
            <a:r>
              <a:rPr lang="en-US" dirty="0" smtClean="0"/>
              <a:t>Promised to destroy any ship approaching the island</a:t>
            </a:r>
          </a:p>
          <a:p>
            <a:pPr lvl="1"/>
            <a:r>
              <a:rPr lang="en-US" dirty="0" smtClean="0"/>
              <a:t>JFK also stated that any nuclear missile launched from Cuba would be considered a attack on the US by the Soviet Union.</a:t>
            </a:r>
          </a:p>
          <a:p>
            <a:pPr lvl="1"/>
            <a:r>
              <a:rPr lang="en-US" dirty="0" smtClean="0"/>
              <a:t>It would be met with a nuclear attack on the Soviet Union</a:t>
            </a:r>
          </a:p>
          <a:p>
            <a:r>
              <a:rPr lang="en-US" dirty="0" smtClean="0"/>
              <a:t>After a few tense days…</a:t>
            </a:r>
          </a:p>
          <a:p>
            <a:pPr lvl="1"/>
            <a:r>
              <a:rPr lang="en-US" dirty="0" smtClean="0"/>
              <a:t>Soviet ships approaching Cuba turn back rather than try and break the blockade</a:t>
            </a:r>
          </a:p>
          <a:p>
            <a:pPr lvl="1"/>
            <a:r>
              <a:rPr lang="en-US" dirty="0" smtClean="0"/>
              <a:t>Soviets also promised to withdrawal their missiles from Cuba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Closest the world has come to Nuclear War</a:t>
            </a:r>
          </a:p>
          <a:p>
            <a:pPr lvl="1"/>
            <a:r>
              <a:rPr lang="en-US" dirty="0" smtClean="0"/>
              <a:t>Leads to a hot line to be established</a:t>
            </a:r>
          </a:p>
          <a:p>
            <a:pPr lvl="1"/>
            <a:r>
              <a:rPr lang="en-US" dirty="0" smtClean="0"/>
              <a:t>Two nations also signed a treaty banning nuclear tests above ground and under water</a:t>
            </a:r>
            <a:endParaRPr lang="en-US" dirty="0"/>
          </a:p>
        </p:txBody>
      </p:sp>
      <p:pic>
        <p:nvPicPr>
          <p:cNvPr id="3074" name="Picture 2" descr="Image result for berlin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3" y="97972"/>
            <a:ext cx="2182945" cy="16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1 7"/>
          <p:cNvSpPr/>
          <p:nvPr/>
        </p:nvSpPr>
        <p:spPr>
          <a:xfrm rot="919484">
            <a:off x="3100644" y="246389"/>
            <a:ext cx="2085664" cy="16435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Relations with Cuba?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 rot="919484">
            <a:off x="10034030" y="197132"/>
            <a:ext cx="2085664" cy="16435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) Cuban Missile Crisis?</a:t>
            </a:r>
            <a:endParaRPr lang="en-US" dirty="0"/>
          </a:p>
        </p:txBody>
      </p:sp>
      <p:pic>
        <p:nvPicPr>
          <p:cNvPr id="10" name="Picture 4" descr="Image result for cuban missile cris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7" y="226008"/>
            <a:ext cx="11009787" cy="61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91589"/>
            <a:ext cx="10131425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U.S.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005840"/>
            <a:ext cx="4995334" cy="55909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Eisenhower had sent billions of dollars, hundreds of troops, and military advisers</a:t>
            </a:r>
          </a:p>
          <a:p>
            <a:pPr lvl="1"/>
            <a:r>
              <a:rPr lang="en-US" dirty="0" smtClean="0"/>
              <a:t>US supported South Vietnam because of the Domino Theory</a:t>
            </a:r>
          </a:p>
          <a:p>
            <a:r>
              <a:rPr lang="en-US" dirty="0" smtClean="0"/>
              <a:t>JFK sent more military advisers and pressured the South Vietnam government to eliminate conditions that would spur Communism</a:t>
            </a:r>
          </a:p>
          <a:p>
            <a:pPr lvl="1"/>
            <a:r>
              <a:rPr lang="en-US" dirty="0" smtClean="0"/>
              <a:t>Poverty, landlessness, lack of education, poor health care</a:t>
            </a:r>
          </a:p>
          <a:p>
            <a:r>
              <a:rPr lang="en-US" dirty="0" smtClean="0"/>
              <a:t>Ngo </a:t>
            </a:r>
            <a:r>
              <a:rPr lang="en-US" dirty="0" err="1" smtClean="0"/>
              <a:t>Dinh</a:t>
            </a:r>
            <a:r>
              <a:rPr lang="en-US" dirty="0" smtClean="0"/>
              <a:t> Diem refused and opposition grew within South Vietnam</a:t>
            </a:r>
          </a:p>
          <a:p>
            <a:r>
              <a:rPr lang="en-US" dirty="0" smtClean="0"/>
              <a:t>Aid from the Communist North Vietnam flowed in to fuel the guerrilla war against Diem</a:t>
            </a:r>
          </a:p>
          <a:p>
            <a:pPr lvl="1"/>
            <a:r>
              <a:rPr lang="en-US" dirty="0"/>
              <a:t>National Liberation Front or </a:t>
            </a:r>
            <a:r>
              <a:rPr lang="en-US" u="sng" dirty="0" smtClean="0"/>
              <a:t>Vietcong</a:t>
            </a:r>
          </a:p>
          <a:p>
            <a:r>
              <a:rPr lang="en-US" dirty="0" smtClean="0"/>
              <a:t>1963 – South Vietnamese military overthrew Diem and assassinated him</a:t>
            </a:r>
          </a:p>
          <a:p>
            <a:r>
              <a:rPr lang="en-US" dirty="0" smtClean="0"/>
              <a:t>JFK supported coup but not assassination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 descr="Image result for Diem regi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42" y="191589"/>
            <a:ext cx="2402206" cy="24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Vietnam overview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1" y="2718256"/>
            <a:ext cx="5526768" cy="41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 rot="919484">
            <a:off x="5249307" y="485212"/>
            <a:ext cx="2064230" cy="15079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Advisors?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919484">
            <a:off x="10171537" y="497444"/>
            <a:ext cx="1867482" cy="156184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) Visual Vocab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6721"/>
            <a:ext cx="10131425" cy="696686"/>
          </a:xfrm>
        </p:spPr>
        <p:txBody>
          <a:bodyPr/>
          <a:lstStyle/>
          <a:p>
            <a:r>
              <a:rPr lang="en-US" dirty="0" smtClean="0"/>
              <a:t>The Conflict Deepens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332171"/>
            <a:ext cx="4995334" cy="45405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JFK’s death the problem of Vietnam fell to LBJ</a:t>
            </a:r>
          </a:p>
          <a:p>
            <a:pPr lvl="1"/>
            <a:r>
              <a:rPr lang="en-US" dirty="0" smtClean="0"/>
              <a:t>LBJ wanted Congressional support</a:t>
            </a:r>
          </a:p>
          <a:p>
            <a:r>
              <a:rPr lang="en-US" dirty="0" smtClean="0"/>
              <a:t>Gulf of Tonkin Resolution – 1964</a:t>
            </a:r>
          </a:p>
          <a:p>
            <a:pPr lvl="1"/>
            <a:r>
              <a:rPr lang="en-US" dirty="0" smtClean="0"/>
              <a:t>North Vietnamese naval forces allegedly attacked US destroyers in the Gulf of Tonkin (USS Maddox)</a:t>
            </a:r>
          </a:p>
          <a:p>
            <a:pPr lvl="1"/>
            <a:r>
              <a:rPr lang="en-US" dirty="0" smtClean="0"/>
              <a:t>Allowed President to take “all necessary measures” to repel an armed attack against US forces</a:t>
            </a:r>
          </a:p>
          <a:p>
            <a:pPr lvl="1"/>
            <a:r>
              <a:rPr lang="en-US" dirty="0" smtClean="0"/>
              <a:t>LBJ used this to slowly escalate US involvement in Vietnam</a:t>
            </a:r>
          </a:p>
          <a:p>
            <a:pPr lvl="2"/>
            <a:r>
              <a:rPr lang="en-US" dirty="0" smtClean="0"/>
              <a:t>By 1968 – roughly 500,000 soldiers in Vietnam</a:t>
            </a:r>
          </a:p>
          <a:p>
            <a:r>
              <a:rPr lang="en-US" dirty="0" smtClean="0"/>
              <a:t>Began intense bombing of the Ho Chi Minh Trail and other military targets</a:t>
            </a:r>
          </a:p>
          <a:p>
            <a:pPr lvl="1"/>
            <a:r>
              <a:rPr lang="en-US" dirty="0" smtClean="0"/>
              <a:t>North Vietnamese used trail to bring weapons and supplies into South Vietnam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3" y="978794"/>
            <a:ext cx="5730455" cy="57439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Difficulties for US Soldiers</a:t>
            </a:r>
          </a:p>
          <a:p>
            <a:pPr lvl="1"/>
            <a:r>
              <a:rPr lang="en-US" dirty="0" smtClean="0"/>
              <a:t>Dense jungles, muddy trails, and swamps made troop movement difficult</a:t>
            </a:r>
          </a:p>
          <a:p>
            <a:pPr lvl="1"/>
            <a:r>
              <a:rPr lang="en-US" dirty="0" smtClean="0"/>
              <a:t>Vietcong guerrillas (NLF) blended in with the rest of Vietnamese population</a:t>
            </a:r>
          </a:p>
          <a:p>
            <a:pPr lvl="2"/>
            <a:r>
              <a:rPr lang="en-US" dirty="0" smtClean="0"/>
              <a:t>Hard to tell friends and enemies apart</a:t>
            </a:r>
          </a:p>
          <a:p>
            <a:pPr lvl="1"/>
            <a:r>
              <a:rPr lang="en-US" dirty="0" smtClean="0"/>
              <a:t>American allies in the army of South Vietnam often did not fight effectively </a:t>
            </a:r>
          </a:p>
          <a:p>
            <a:r>
              <a:rPr lang="en-US" dirty="0" smtClean="0"/>
              <a:t>Lethal Weapons</a:t>
            </a:r>
          </a:p>
          <a:p>
            <a:pPr lvl="1"/>
            <a:r>
              <a:rPr lang="en-US" dirty="0" smtClean="0"/>
              <a:t>Aside from conventional bombs</a:t>
            </a:r>
          </a:p>
          <a:p>
            <a:pPr lvl="1"/>
            <a:r>
              <a:rPr lang="en-US" dirty="0" smtClean="0"/>
              <a:t>Dropped napalm</a:t>
            </a:r>
          </a:p>
          <a:p>
            <a:pPr lvl="2"/>
            <a:r>
              <a:rPr lang="en-US" dirty="0" smtClean="0"/>
              <a:t>Explosive that burned intensely (800 -1200 degrees)</a:t>
            </a:r>
          </a:p>
          <a:p>
            <a:pPr lvl="1"/>
            <a:r>
              <a:rPr lang="en-US" dirty="0" smtClean="0"/>
              <a:t>Toxic herbicide called Agent Orange (banned in 1971 by US)</a:t>
            </a:r>
          </a:p>
          <a:p>
            <a:pPr lvl="2"/>
            <a:r>
              <a:rPr lang="en-US" dirty="0" smtClean="0"/>
              <a:t>Used to destroy vegetation that enemy used for cover</a:t>
            </a:r>
          </a:p>
          <a:p>
            <a:pPr lvl="2"/>
            <a:r>
              <a:rPr lang="en-US" dirty="0" smtClean="0"/>
              <a:t>Contaminated many American and Vietnamese</a:t>
            </a:r>
          </a:p>
          <a:p>
            <a:pPr lvl="3"/>
            <a:r>
              <a:rPr lang="en-US" dirty="0" smtClean="0"/>
              <a:t>Causing severe health problems</a:t>
            </a:r>
          </a:p>
          <a:p>
            <a:endParaRPr lang="en-US" dirty="0"/>
          </a:p>
        </p:txBody>
      </p:sp>
      <p:pic>
        <p:nvPicPr>
          <p:cNvPr id="1026" name="Picture 2" descr="Image result for uss madd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07" y="5369720"/>
            <a:ext cx="2613768" cy="14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1 7"/>
          <p:cNvSpPr/>
          <p:nvPr/>
        </p:nvSpPr>
        <p:spPr>
          <a:xfrm rot="919484">
            <a:off x="4360313" y="157024"/>
            <a:ext cx="2362415" cy="164354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POTUS can do what?</a:t>
            </a:r>
            <a:endParaRPr lang="en-US" dirty="0"/>
          </a:p>
        </p:txBody>
      </p:sp>
      <p:pic>
        <p:nvPicPr>
          <p:cNvPr id="9" name="Picture 8" descr="Image result for ho chi minh tr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41" y="79519"/>
            <a:ext cx="5348679" cy="67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29" y="291591"/>
            <a:ext cx="3214920" cy="24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0484" y="220214"/>
            <a:ext cx="557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Short-term exposure to </a:t>
            </a:r>
            <a:r>
              <a:rPr lang="en-US" dirty="0" smtClean="0"/>
              <a:t>agent orange </a:t>
            </a:r>
            <a:r>
              <a:rPr lang="en-US" dirty="0"/>
              <a:t>can cause darkening of the skin, liver problems and a severe acne-like skin </a:t>
            </a:r>
            <a:r>
              <a:rPr lang="en-US" dirty="0" smtClean="0"/>
              <a:t>disease.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0484" y="2439897"/>
            <a:ext cx="524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chemical is capable of </a:t>
            </a:r>
            <a:r>
              <a:rPr lang="en-US" dirty="0" smtClean="0"/>
              <a:t>damaging genes, </a:t>
            </a:r>
            <a:r>
              <a:rPr lang="en-US" dirty="0"/>
              <a:t>resulting in deformities among the offspring of exposed victims.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0484" y="1239568"/>
            <a:ext cx="687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term exposure results in many cancers such as Hodgkin disease, Non-Hodgkin lymphoma, Prostate cancer, Cancer </a:t>
            </a:r>
            <a:r>
              <a:rPr lang="en-US" dirty="0"/>
              <a:t>of the lung, bronchus, larynx (voice box), or trachea (</a:t>
            </a:r>
            <a:r>
              <a:rPr lang="en-US" dirty="0" smtClean="0"/>
              <a:t>windpipe), and soft </a:t>
            </a:r>
            <a:r>
              <a:rPr lang="en-US" dirty="0"/>
              <a:t>tissue </a:t>
            </a:r>
            <a:r>
              <a:rPr lang="en-US" dirty="0" smtClean="0"/>
              <a:t>sarcoma.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 descr="Image result for napalm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94" y="3420393"/>
            <a:ext cx="3404126" cy="22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244" y="3420393"/>
            <a:ext cx="2152382" cy="32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gent orange eff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95" y="4752201"/>
            <a:ext cx="2218937" cy="16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5" y="2974232"/>
            <a:ext cx="3640550" cy="27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661</TotalTime>
  <Words>1312</Words>
  <Application>Microsoft Office PowerPoint</Application>
  <PresentationFormat>Widescreen</PresentationFormat>
  <Paragraphs>171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Warm Up</vt:lpstr>
      <vt:lpstr>11-7 From Camelot to the Tall Texan</vt:lpstr>
      <vt:lpstr>Election of 1960</vt:lpstr>
      <vt:lpstr>Domestic Programs</vt:lpstr>
      <vt:lpstr>Cold War confrontations</vt:lpstr>
      <vt:lpstr>Cold War Confrontations</vt:lpstr>
      <vt:lpstr>The U.S. and Vietnam</vt:lpstr>
      <vt:lpstr>The Conflict Deepens</vt:lpstr>
      <vt:lpstr>PowerPoint Presentation</vt:lpstr>
      <vt:lpstr>The Conflict Deepens</vt:lpstr>
      <vt:lpstr>Exit Ticket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11-7 From Camelot to the Tall Texan</dc:title>
  <dc:creator>DiTondo, Nicholas J.</dc:creator>
  <cp:lastModifiedBy>Corrado, Vincent A.</cp:lastModifiedBy>
  <cp:revision>51</cp:revision>
  <dcterms:created xsi:type="dcterms:W3CDTF">2018-04-20T19:22:17Z</dcterms:created>
  <dcterms:modified xsi:type="dcterms:W3CDTF">2018-04-30T14:21:43Z</dcterms:modified>
</cp:coreProperties>
</file>